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58" r:id="rId4"/>
    <p:sldId id="259" r:id="rId5"/>
    <p:sldId id="261" r:id="rId6"/>
    <p:sldId id="260" r:id="rId7"/>
    <p:sldId id="264" r:id="rId8"/>
    <p:sldId id="270" r:id="rId9"/>
    <p:sldId id="266" r:id="rId10"/>
    <p:sldId id="272" r:id="rId11"/>
    <p:sldId id="267" r:id="rId12"/>
    <p:sldId id="271" r:id="rId13"/>
    <p:sldId id="265" r:id="rId14"/>
    <p:sldId id="268" r:id="rId15"/>
    <p:sldId id="273" r:id="rId16"/>
    <p:sldId id="27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2626"/>
    <a:srgbClr val="FF978F"/>
    <a:srgbClr val="F74747"/>
    <a:srgbClr val="FF5D5D"/>
    <a:srgbClr val="FF7D7D"/>
    <a:srgbClr val="F85656"/>
    <a:srgbClr val="FFC5C1"/>
    <a:srgbClr val="FFABAB"/>
    <a:srgbClr val="FF6161"/>
    <a:srgbClr val="FF9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6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7T04:41:27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21791 9902 16383 0 0,'5121'-27'0'0'0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7T04:41:27.7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21833 4145 16383 0 0,'8932'-35'0'0'0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7T04:41:27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17261 4715 16383 0 0,'4269'-12'0'0'0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7T04:41:27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20415 14137 16383 0 0,'11519'-25'0'0'0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7T04:41:27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19844 14600 16383 0 0,'3243'20'0'0'0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8" Type="http://schemas.openxmlformats.org/officeDocument/2006/relationships/customXml" Target="../ink/ink4.xml"/><Relationship Id="rId3" Type="http://schemas.openxmlformats.org/officeDocument/2006/relationships/image" Target="../media/image4.png"/><Relationship Id="rId21" Type="http://schemas.openxmlformats.org/officeDocument/2006/relationships/image" Target="../media/image9.png"/><Relationship Id="rId7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image" Target="../media/image3.png"/><Relationship Id="rId16" Type="http://schemas.openxmlformats.org/officeDocument/2006/relationships/customXml" Target="../ink/ink3.xml"/><Relationship Id="rId20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9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E5AB7D-65F3-7E9C-2FFE-F14FBFA83181}"/>
              </a:ext>
            </a:extLst>
          </p:cNvPr>
          <p:cNvSpPr/>
          <p:nvPr/>
        </p:nvSpPr>
        <p:spPr>
          <a:xfrm>
            <a:off x="2162829" y="1830914"/>
            <a:ext cx="7876781" cy="2030735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1651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>
                <a:solidFill>
                  <a:schemeClr val="tx1"/>
                </a:solidFill>
                <a:ea typeface="맑은 고딕"/>
              </a:rPr>
              <a:t>Lip</a:t>
            </a:r>
            <a:r>
              <a:rPr lang="ko-KR" altLang="en-US" sz="3200" b="1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ko-KR" altLang="en-US" sz="3200" b="1" dirty="0" err="1">
                <a:solidFill>
                  <a:schemeClr val="tx1"/>
                </a:solidFill>
                <a:ea typeface="맑은 고딕"/>
              </a:rPr>
              <a:t>Reading을</a:t>
            </a:r>
            <a:r>
              <a:rPr lang="ko-KR" altLang="en-US" sz="3200" b="1" dirty="0">
                <a:solidFill>
                  <a:schemeClr val="tx1"/>
                </a:solidFill>
                <a:ea typeface="맑은 고딕"/>
              </a:rPr>
              <a:t> 통한</a:t>
            </a:r>
          </a:p>
          <a:p>
            <a:pPr algn="ctr"/>
            <a:r>
              <a:rPr lang="ko-KR" altLang="en-US" sz="3200" b="1" dirty="0">
                <a:solidFill>
                  <a:schemeClr val="tx1"/>
                </a:solidFill>
                <a:ea typeface="맑은 고딕"/>
              </a:rPr>
              <a:t>한국어 자막 생성 인터페이스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C919119-D41C-580A-AA37-85C4E6875C24}"/>
              </a:ext>
            </a:extLst>
          </p:cNvPr>
          <p:cNvSpPr/>
          <p:nvPr/>
        </p:nvSpPr>
        <p:spPr>
          <a:xfrm>
            <a:off x="8742122" y="5049553"/>
            <a:ext cx="2797480" cy="14091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ea typeface="맑은 고딕"/>
              </a:rPr>
              <a:t>20191342 김기현</a:t>
            </a:r>
            <a:endParaRPr lang="ko-KR" sz="2000" b="1" dirty="0">
              <a:solidFill>
                <a:schemeClr val="tx1"/>
              </a:solidFill>
              <a:ea typeface="맑은 고딕" panose="020B0503020000020004" pitchFamily="34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ea typeface="맑은 고딕"/>
              </a:rPr>
              <a:t>20211428 안태현</a:t>
            </a:r>
          </a:p>
        </p:txBody>
      </p:sp>
      <p:pic>
        <p:nvPicPr>
          <p:cNvPr id="5" name="그래픽 4" descr="입술 단색으로 채워진">
            <a:extLst>
              <a:ext uri="{FF2B5EF4-FFF2-40B4-BE49-F238E27FC236}">
                <a16:creationId xmlns:a16="http://schemas.microsoft.com/office/drawing/2014/main" id="{7C09ED7E-9D22-23E2-A211-BEDD14AA3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947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5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한쪽 모서리 6">
            <a:extLst>
              <a:ext uri="{FF2B5EF4-FFF2-40B4-BE49-F238E27FC236}">
                <a16:creationId xmlns:a16="http://schemas.microsoft.com/office/drawing/2014/main" id="{AEC1F58A-30C7-FC5D-D8EE-F8787128463C}"/>
              </a:ext>
            </a:extLst>
          </p:cNvPr>
          <p:cNvSpPr/>
          <p:nvPr/>
        </p:nvSpPr>
        <p:spPr>
          <a:xfrm>
            <a:off x="398023" y="266327"/>
            <a:ext cx="10438356" cy="793315"/>
          </a:xfrm>
          <a:prstGeom prst="round1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ea typeface="맑은 고딕"/>
              </a:rPr>
              <a:t>모델 학습</a:t>
            </a:r>
            <a:r>
              <a:rPr lang="en-US" altLang="ko-KR" sz="3200" b="1" dirty="0">
                <a:solidFill>
                  <a:schemeClr val="tx1"/>
                </a:solidFill>
                <a:ea typeface="맑은 고딕"/>
              </a:rPr>
              <a:t>(Confusion Matrix)</a:t>
            </a:r>
            <a:endParaRPr lang="ko-KR" altLang="en-US" sz="3200" b="1" dirty="0">
              <a:solidFill>
                <a:schemeClr val="tx1"/>
              </a:solidFill>
              <a:ea typeface="맑은 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0E6A4A9-7F51-259A-D901-BA927F08CC80}"/>
              </a:ext>
            </a:extLst>
          </p:cNvPr>
          <p:cNvCxnSpPr>
            <a:cxnSpLocks/>
          </p:cNvCxnSpPr>
          <p:nvPr/>
        </p:nvCxnSpPr>
        <p:spPr>
          <a:xfrm>
            <a:off x="338329" y="1129979"/>
            <a:ext cx="1148219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0393D1-53AC-F517-C624-1BCDB43771E1}"/>
              </a:ext>
            </a:extLst>
          </p:cNvPr>
          <p:cNvSpPr txBox="1"/>
          <p:nvPr/>
        </p:nvSpPr>
        <p:spPr>
          <a:xfrm>
            <a:off x="6558534" y="1242418"/>
            <a:ext cx="526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○ </a:t>
            </a:r>
            <a:r>
              <a:rPr lang="en-US" altLang="ko-KR" b="1" dirty="0"/>
              <a:t>Train Finish Epoch : 12, Accuracy : 70.83%</a:t>
            </a:r>
            <a:endParaRPr lang="ko-KR" altLang="en-US" b="1" dirty="0"/>
          </a:p>
        </p:txBody>
      </p:sp>
      <p:pic>
        <p:nvPicPr>
          <p:cNvPr id="14" name="그림 13" descr="텍스트, 스크린샷, 사각형, 도표이(가) 표시된 사진&#10;&#10;자동 생성된 설명">
            <a:extLst>
              <a:ext uri="{FF2B5EF4-FFF2-40B4-BE49-F238E27FC236}">
                <a16:creationId xmlns:a16="http://schemas.microsoft.com/office/drawing/2014/main" id="{13340684-FF52-F4EA-61C5-716487FDE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534" y="1724189"/>
            <a:ext cx="5087459" cy="4911129"/>
          </a:xfrm>
          <a:prstGeom prst="rect">
            <a:avLst/>
          </a:prstGeo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87E87B6-6690-0EDC-C2FB-08FE74D7FD10}"/>
              </a:ext>
            </a:extLst>
          </p:cNvPr>
          <p:cNvSpPr/>
          <p:nvPr/>
        </p:nvSpPr>
        <p:spPr>
          <a:xfrm>
            <a:off x="338329" y="1724189"/>
            <a:ext cx="3788533" cy="4904510"/>
          </a:xfrm>
          <a:prstGeom prst="roundRect">
            <a:avLst/>
          </a:prstGeom>
          <a:gradFill>
            <a:gsLst>
              <a:gs pos="0">
                <a:srgbClr val="FF978F"/>
              </a:gs>
              <a:gs pos="50000">
                <a:srgbClr val="FF5D5D"/>
              </a:gs>
              <a:gs pos="100000">
                <a:srgbClr val="F62626"/>
              </a:gs>
            </a:gsLst>
          </a:gra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6C54D01-9395-37E1-52A0-3A8C0F5260F8}"/>
              </a:ext>
            </a:extLst>
          </p:cNvPr>
          <p:cNvSpPr/>
          <p:nvPr/>
        </p:nvSpPr>
        <p:spPr>
          <a:xfrm>
            <a:off x="1292598" y="1396722"/>
            <a:ext cx="1879993" cy="654934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과적합</a:t>
            </a:r>
            <a:r>
              <a:rPr lang="ko-KR" altLang="en-US" b="1" dirty="0">
                <a:solidFill>
                  <a:schemeClr val="tx1"/>
                </a:solidFill>
              </a:rPr>
              <a:t> 방지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E98D082-0793-E0AB-0427-A5C49A412D76}"/>
              </a:ext>
            </a:extLst>
          </p:cNvPr>
          <p:cNvSpPr/>
          <p:nvPr/>
        </p:nvSpPr>
        <p:spPr>
          <a:xfrm>
            <a:off x="652418" y="2197423"/>
            <a:ext cx="3162945" cy="41564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충분한 </a:t>
            </a:r>
            <a:r>
              <a:rPr lang="en-US" altLang="ko-KR" dirty="0">
                <a:solidFill>
                  <a:schemeClr val="tx1"/>
                </a:solidFill>
              </a:rPr>
              <a:t>Data Set </a:t>
            </a:r>
            <a:r>
              <a:rPr lang="ko-KR" altLang="en-US" dirty="0">
                <a:solidFill>
                  <a:schemeClr val="tx1"/>
                </a:solidFill>
              </a:rPr>
              <a:t>확보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60% </a:t>
            </a:r>
            <a:r>
              <a:rPr lang="ko-KR" altLang="en-US" dirty="0">
                <a:solidFill>
                  <a:schemeClr val="tx1"/>
                </a:solidFill>
              </a:rPr>
              <a:t>확률로 </a:t>
            </a:r>
            <a:r>
              <a:rPr lang="en-US" altLang="ko-KR" dirty="0">
                <a:solidFill>
                  <a:schemeClr val="tx1"/>
                </a:solidFill>
              </a:rPr>
              <a:t>Drop Out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Early Stopping </a:t>
            </a:r>
            <a:r>
              <a:rPr lang="ko-KR" altLang="en-US" dirty="0">
                <a:solidFill>
                  <a:schemeClr val="tx1"/>
                </a:solidFill>
              </a:rPr>
              <a:t>적용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Optimizer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en-US" altLang="ko-KR" dirty="0">
                <a:solidFill>
                  <a:schemeClr val="tx1"/>
                </a:solidFill>
              </a:rPr>
              <a:t>Weight Decay </a:t>
            </a:r>
            <a:r>
              <a:rPr lang="ko-KR" altLang="en-US" dirty="0">
                <a:solidFill>
                  <a:schemeClr val="tx1"/>
                </a:solidFill>
              </a:rPr>
              <a:t>추가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학습 시 </a:t>
            </a:r>
            <a:r>
              <a:rPr lang="en-US" altLang="ko-KR" dirty="0">
                <a:solidFill>
                  <a:schemeClr val="tx1"/>
                </a:solidFill>
              </a:rPr>
              <a:t>Data Loader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Shuffle</a:t>
            </a:r>
            <a:r>
              <a:rPr lang="ko-KR" altLang="en-US" dirty="0">
                <a:solidFill>
                  <a:schemeClr val="tx1"/>
                </a:solidFill>
              </a:rPr>
              <a:t>을 허용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5-fold Cross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V</a:t>
            </a:r>
            <a:r>
              <a:rPr lang="en-US" altLang="ko-KR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alidation </a:t>
            </a:r>
            <a:r>
              <a:rPr lang="ko-KR" altLang="en-US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적용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B0F95E2-9AA0-DED2-7DF9-1EBD364ACBBC}"/>
              </a:ext>
            </a:extLst>
          </p:cNvPr>
          <p:cNvSpPr/>
          <p:nvPr/>
        </p:nvSpPr>
        <p:spPr>
          <a:xfrm>
            <a:off x="4747077" y="3861290"/>
            <a:ext cx="1284689" cy="630306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0393D1-53AC-F517-C624-1BCDB43771E1}"/>
              </a:ext>
            </a:extLst>
          </p:cNvPr>
          <p:cNvSpPr txBox="1"/>
          <p:nvPr/>
        </p:nvSpPr>
        <p:spPr>
          <a:xfrm>
            <a:off x="4709505" y="2499539"/>
            <a:ext cx="140934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※ </a:t>
            </a:r>
            <a:r>
              <a:rPr lang="ko-KR" altLang="en-US" sz="1600" b="1" dirty="0"/>
              <a:t>설정 값 </a:t>
            </a:r>
            <a:r>
              <a:rPr lang="en-US" altLang="ko-KR" sz="1600" b="1" dirty="0"/>
              <a:t>:</a:t>
            </a:r>
            <a:r>
              <a:rPr lang="en-US" altLang="ko-KR" b="1" dirty="0"/>
              <a:t>  </a:t>
            </a:r>
            <a:r>
              <a:rPr lang="en-US" altLang="ko-KR" sz="1400" b="1" dirty="0"/>
              <a:t>Learning Rate : 0.0005 , Epoch : 100 , Sequence : 10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0592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 animBg="1"/>
      <p:bldP spid="18" grpId="0" animBg="1"/>
      <p:bldP spid="19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한쪽 모서리 6">
            <a:extLst>
              <a:ext uri="{FF2B5EF4-FFF2-40B4-BE49-F238E27FC236}">
                <a16:creationId xmlns:a16="http://schemas.microsoft.com/office/drawing/2014/main" id="{AEC1F58A-30C7-FC5D-D8EE-F8787128463C}"/>
              </a:ext>
            </a:extLst>
          </p:cNvPr>
          <p:cNvSpPr/>
          <p:nvPr/>
        </p:nvSpPr>
        <p:spPr>
          <a:xfrm>
            <a:off x="398023" y="266327"/>
            <a:ext cx="10438356" cy="793315"/>
          </a:xfrm>
          <a:prstGeom prst="round1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ea typeface="맑은 고딕"/>
              </a:rPr>
              <a:t>모델 학습</a:t>
            </a:r>
            <a:r>
              <a:rPr lang="en-US" altLang="ko-KR" sz="3200" b="1" dirty="0">
                <a:solidFill>
                  <a:schemeClr val="tx1"/>
                </a:solidFill>
                <a:ea typeface="맑은 고딕"/>
              </a:rPr>
              <a:t>(Tensor Board)</a:t>
            </a:r>
            <a:endParaRPr lang="ko-KR" altLang="en-US" sz="3200" b="1" dirty="0">
              <a:solidFill>
                <a:schemeClr val="tx1"/>
              </a:solidFill>
              <a:ea typeface="맑은 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0E6A4A9-7F51-259A-D901-BA927F08CC80}"/>
              </a:ext>
            </a:extLst>
          </p:cNvPr>
          <p:cNvCxnSpPr>
            <a:cxnSpLocks/>
          </p:cNvCxnSpPr>
          <p:nvPr/>
        </p:nvCxnSpPr>
        <p:spPr>
          <a:xfrm>
            <a:off x="338329" y="1129979"/>
            <a:ext cx="1148219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F85BA14-C4DB-799A-4A6F-85474C7E85C4}"/>
              </a:ext>
            </a:extLst>
          </p:cNvPr>
          <p:cNvSpPr/>
          <p:nvPr/>
        </p:nvSpPr>
        <p:spPr>
          <a:xfrm>
            <a:off x="703385" y="1976415"/>
            <a:ext cx="1121097" cy="6228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Fold1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283C21A-A9A6-CE34-FB7B-20D2860665F3}"/>
              </a:ext>
            </a:extLst>
          </p:cNvPr>
          <p:cNvSpPr/>
          <p:nvPr/>
        </p:nvSpPr>
        <p:spPr>
          <a:xfrm>
            <a:off x="696444" y="3805756"/>
            <a:ext cx="1121097" cy="6228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Fold3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F8FFB5-E390-E135-9FC6-DFB742DDEFE7}"/>
              </a:ext>
            </a:extLst>
          </p:cNvPr>
          <p:cNvSpPr/>
          <p:nvPr/>
        </p:nvSpPr>
        <p:spPr>
          <a:xfrm>
            <a:off x="703385" y="5635097"/>
            <a:ext cx="1121097" cy="6228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Fold5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47B898D-A074-6EF2-4060-759CDEA34252}"/>
              </a:ext>
            </a:extLst>
          </p:cNvPr>
          <p:cNvSpPr/>
          <p:nvPr/>
        </p:nvSpPr>
        <p:spPr>
          <a:xfrm>
            <a:off x="912240" y="4815803"/>
            <a:ext cx="703385" cy="43207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Fold4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068A7C6-BE8B-E7B0-40F7-9BAE58DFFA76}"/>
              </a:ext>
            </a:extLst>
          </p:cNvPr>
          <p:cNvSpPr/>
          <p:nvPr/>
        </p:nvSpPr>
        <p:spPr>
          <a:xfrm>
            <a:off x="912240" y="2986462"/>
            <a:ext cx="703385" cy="43207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Fold2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33FE72F-AB47-F074-4DD5-25F876A53345}"/>
              </a:ext>
            </a:extLst>
          </p:cNvPr>
          <p:cNvCxnSpPr>
            <a:stCxn id="19" idx="3"/>
          </p:cNvCxnSpPr>
          <p:nvPr/>
        </p:nvCxnSpPr>
        <p:spPr>
          <a:xfrm>
            <a:off x="1824482" y="2287831"/>
            <a:ext cx="4191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3540EF9-0BF6-3AB8-1756-2C46CD4D8018}"/>
              </a:ext>
            </a:extLst>
          </p:cNvPr>
          <p:cNvCxnSpPr/>
          <p:nvPr/>
        </p:nvCxnSpPr>
        <p:spPr>
          <a:xfrm>
            <a:off x="1810600" y="4117172"/>
            <a:ext cx="4191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19FF803-E976-AB5C-705B-C20A2FE2A62C}"/>
              </a:ext>
            </a:extLst>
          </p:cNvPr>
          <p:cNvCxnSpPr/>
          <p:nvPr/>
        </p:nvCxnSpPr>
        <p:spPr>
          <a:xfrm>
            <a:off x="1817541" y="5946513"/>
            <a:ext cx="4191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라인, 그래프, 텍스트, 도표이(가) 표시된 사진&#10;&#10;자동 생성된 설명">
            <a:extLst>
              <a:ext uri="{FF2B5EF4-FFF2-40B4-BE49-F238E27FC236}">
                <a16:creationId xmlns:a16="http://schemas.microsoft.com/office/drawing/2014/main" id="{0E0EF4DB-839E-7AAA-8D30-098B2A08C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88" y="3239847"/>
            <a:ext cx="9023618" cy="1694449"/>
          </a:xfrm>
          <a:prstGeom prst="rect">
            <a:avLst/>
          </a:prstGeom>
        </p:spPr>
      </p:pic>
      <p:pic>
        <p:nvPicPr>
          <p:cNvPr id="9" name="그림 8" descr="라인, 그래프, 영수증, 도표이(가) 표시된 사진&#10;&#10;자동 생성된 설명">
            <a:extLst>
              <a:ext uri="{FF2B5EF4-FFF2-40B4-BE49-F238E27FC236}">
                <a16:creationId xmlns:a16="http://schemas.microsoft.com/office/drawing/2014/main" id="{B8D176E2-0EB8-38E5-2457-5494C5897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88" y="5031843"/>
            <a:ext cx="9023618" cy="1671834"/>
          </a:xfrm>
          <a:prstGeom prst="rect">
            <a:avLst/>
          </a:prstGeom>
        </p:spPr>
      </p:pic>
      <p:pic>
        <p:nvPicPr>
          <p:cNvPr id="12" name="그림 11" descr="텍스트, 라인, 그래프, 폰트이(가) 표시된 사진&#10;&#10;자동 생성된 설명">
            <a:extLst>
              <a:ext uri="{FF2B5EF4-FFF2-40B4-BE49-F238E27FC236}">
                <a16:creationId xmlns:a16="http://schemas.microsoft.com/office/drawing/2014/main" id="{4D503E4D-AC4E-EBA0-8F36-7DB9E0574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88" y="1261577"/>
            <a:ext cx="9023618" cy="188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3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한쪽 모서리 6">
            <a:extLst>
              <a:ext uri="{FF2B5EF4-FFF2-40B4-BE49-F238E27FC236}">
                <a16:creationId xmlns:a16="http://schemas.microsoft.com/office/drawing/2014/main" id="{AEC1F58A-30C7-FC5D-D8EE-F8787128463C}"/>
              </a:ext>
            </a:extLst>
          </p:cNvPr>
          <p:cNvSpPr/>
          <p:nvPr/>
        </p:nvSpPr>
        <p:spPr>
          <a:xfrm>
            <a:off x="398023" y="266327"/>
            <a:ext cx="10438356" cy="793315"/>
          </a:xfrm>
          <a:prstGeom prst="round1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ea typeface="맑은 고딕"/>
              </a:rPr>
              <a:t>데이터 후처리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0E6A4A9-7F51-259A-D901-BA927F08CC80}"/>
              </a:ext>
            </a:extLst>
          </p:cNvPr>
          <p:cNvCxnSpPr>
            <a:cxnSpLocks/>
          </p:cNvCxnSpPr>
          <p:nvPr/>
        </p:nvCxnSpPr>
        <p:spPr>
          <a:xfrm>
            <a:off x="338329" y="1129979"/>
            <a:ext cx="1148219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202DC3C-8724-FBF6-5DB3-5E2D96C56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536" y="1811730"/>
            <a:ext cx="2520158" cy="2404554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EA17FFF-9735-FBC5-953E-A36070F2C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3" y="1811732"/>
            <a:ext cx="2634133" cy="24045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2FCA5D-7206-3B8F-642F-A782A5F0A0BE}"/>
              </a:ext>
            </a:extLst>
          </p:cNvPr>
          <p:cNvSpPr txBox="1"/>
          <p:nvPr/>
        </p:nvSpPr>
        <p:spPr>
          <a:xfrm>
            <a:off x="338329" y="1286189"/>
            <a:ext cx="575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○ 음절 조합에 대한 정답 </a:t>
            </a:r>
            <a:r>
              <a:rPr lang="en-US" altLang="ko-KR" b="1" dirty="0"/>
              <a:t>Label</a:t>
            </a:r>
            <a:r>
              <a:rPr lang="ko-KR" altLang="en-US" b="1" dirty="0"/>
              <a:t>을 저장</a:t>
            </a:r>
          </a:p>
        </p:txBody>
      </p:sp>
      <p:sp>
        <p:nvSpPr>
          <p:cNvPr id="13" name="화살표: 위로 구부러짐 12">
            <a:extLst>
              <a:ext uri="{FF2B5EF4-FFF2-40B4-BE49-F238E27FC236}">
                <a16:creationId xmlns:a16="http://schemas.microsoft.com/office/drawing/2014/main" id="{31E50E5B-2D1A-B416-E408-95932C5967F3}"/>
              </a:ext>
            </a:extLst>
          </p:cNvPr>
          <p:cNvSpPr/>
          <p:nvPr/>
        </p:nvSpPr>
        <p:spPr>
          <a:xfrm>
            <a:off x="2899304" y="4372493"/>
            <a:ext cx="873493" cy="487285"/>
          </a:xfrm>
          <a:prstGeom prst="curvedUpArrow">
            <a:avLst/>
          </a:prstGeom>
          <a:solidFill>
            <a:srgbClr val="FF0000"/>
          </a:solidFill>
          <a:ln>
            <a:noFill/>
          </a:ln>
          <a:effectLst>
            <a:outerShdw blurRad="50800" dist="635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1CECC69-68FD-8975-78AE-26F83D7C099C}"/>
              </a:ext>
            </a:extLst>
          </p:cNvPr>
          <p:cNvSpPr/>
          <p:nvPr/>
        </p:nvSpPr>
        <p:spPr>
          <a:xfrm>
            <a:off x="1147228" y="5129024"/>
            <a:ext cx="4377646" cy="1252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인식된 입술 모양을 바탕으로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음절을 연속해서 배열에 저장해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정답 </a:t>
            </a:r>
            <a:r>
              <a:rPr lang="en-US" altLang="ko-KR" dirty="0">
                <a:solidFill>
                  <a:schemeClr val="tx1"/>
                </a:solidFill>
              </a:rPr>
              <a:t>Label</a:t>
            </a:r>
            <a:r>
              <a:rPr lang="ko-KR" altLang="en-US" dirty="0">
                <a:solidFill>
                  <a:schemeClr val="tx1"/>
                </a:solidFill>
              </a:rPr>
              <a:t>을 반환</a:t>
            </a:r>
          </a:p>
        </p:txBody>
      </p:sp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6E0A856-05B7-6722-E309-50AD69EB6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74" y="1811730"/>
            <a:ext cx="4961098" cy="1775109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A6FF98B7-49D4-0B55-DFE1-1D651ED17732}"/>
              </a:ext>
            </a:extLst>
          </p:cNvPr>
          <p:cNvSpPr/>
          <p:nvPr/>
        </p:nvSpPr>
        <p:spPr>
          <a:xfrm>
            <a:off x="8996514" y="3885659"/>
            <a:ext cx="509339" cy="94454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762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25BEE23-996F-C004-8898-66CFD72A11DB}"/>
              </a:ext>
            </a:extLst>
          </p:cNvPr>
          <p:cNvSpPr/>
          <p:nvPr/>
        </p:nvSpPr>
        <p:spPr>
          <a:xfrm>
            <a:off x="6843477" y="5129024"/>
            <a:ext cx="4815411" cy="1252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Difflib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 err="1">
                <a:solidFill>
                  <a:schemeClr val="tx1"/>
                </a:solidFill>
              </a:rPr>
              <a:t>SequenceMatcher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라이브러리를 사용해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모음이 완전히 일치하지 않더라도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가장 근접한 정답 </a:t>
            </a:r>
            <a:r>
              <a:rPr lang="en-US" altLang="ko-KR" dirty="0">
                <a:solidFill>
                  <a:schemeClr val="tx1"/>
                </a:solidFill>
              </a:rPr>
              <a:t>Label</a:t>
            </a:r>
            <a:r>
              <a:rPr lang="ko-KR" altLang="en-US" dirty="0">
                <a:solidFill>
                  <a:schemeClr val="tx1"/>
                </a:solidFill>
              </a:rPr>
              <a:t>을 찾아 반환 가능</a:t>
            </a:r>
          </a:p>
        </p:txBody>
      </p:sp>
    </p:spTree>
    <p:extLst>
      <p:ext uri="{BB962C8B-B14F-4D97-AF65-F5344CB8AC3E}">
        <p14:creationId xmlns:p14="http://schemas.microsoft.com/office/powerpoint/2010/main" val="309542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0DB43495-6770-B638-BE32-74FD782AB9E7}"/>
              </a:ext>
            </a:extLst>
          </p:cNvPr>
          <p:cNvSpPr/>
          <p:nvPr/>
        </p:nvSpPr>
        <p:spPr>
          <a:xfrm>
            <a:off x="398023" y="266327"/>
            <a:ext cx="10438356" cy="793315"/>
          </a:xfrm>
          <a:prstGeom prst="round1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ea typeface="맑은 고딕"/>
              </a:rPr>
              <a:t>결 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09EF7C3-C7C5-A749-6D74-514A83E5F443}"/>
              </a:ext>
            </a:extLst>
          </p:cNvPr>
          <p:cNvCxnSpPr>
            <a:cxnSpLocks/>
          </p:cNvCxnSpPr>
          <p:nvPr/>
        </p:nvCxnSpPr>
        <p:spPr>
          <a:xfrm>
            <a:off x="338329" y="1129979"/>
            <a:ext cx="1148219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인간의 얼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3C66CAE-1B5A-2BA3-B92F-E53B0C5B5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9" y="1578805"/>
            <a:ext cx="5829618" cy="4810721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0D836FC-A1A8-85DC-0BE6-DDC54977283C}"/>
              </a:ext>
            </a:extLst>
          </p:cNvPr>
          <p:cNvSpPr/>
          <p:nvPr/>
        </p:nvSpPr>
        <p:spPr>
          <a:xfrm>
            <a:off x="6420897" y="1578805"/>
            <a:ext cx="5399624" cy="151607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웹캠에서</a:t>
            </a:r>
            <a:r>
              <a:rPr lang="ko-KR" altLang="en-US" dirty="0">
                <a:solidFill>
                  <a:schemeClr val="tx1"/>
                </a:solidFill>
              </a:rPr>
              <a:t> 실시간으로 입술을 </a:t>
            </a:r>
            <a:r>
              <a:rPr lang="en-US" altLang="ko-KR" dirty="0">
                <a:solidFill>
                  <a:schemeClr val="tx1"/>
                </a:solidFill>
              </a:rPr>
              <a:t>Crop</a:t>
            </a:r>
            <a:r>
              <a:rPr lang="ko-KR" altLang="en-US" dirty="0">
                <a:solidFill>
                  <a:schemeClr val="tx1"/>
                </a:solidFill>
              </a:rPr>
              <a:t>한 뒤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입모양을 읽어 인터페이스에 출력 성공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C6F16E1A-B921-E703-049B-065D624DD15E}"/>
              </a:ext>
            </a:extLst>
          </p:cNvPr>
          <p:cNvSpPr/>
          <p:nvPr/>
        </p:nvSpPr>
        <p:spPr>
          <a:xfrm>
            <a:off x="8858661" y="3466677"/>
            <a:ext cx="524095" cy="10349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160DAF1-AADD-7B32-D43E-1B57A13D9ADC}"/>
              </a:ext>
            </a:extLst>
          </p:cNvPr>
          <p:cNvSpPr/>
          <p:nvPr/>
        </p:nvSpPr>
        <p:spPr>
          <a:xfrm>
            <a:off x="6454047" y="4873453"/>
            <a:ext cx="5399624" cy="151607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학습시킨 모든 라벨에 대해서 테스트를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진행 했을 때도</a:t>
            </a:r>
            <a:r>
              <a:rPr lang="en-US" altLang="ko-KR" dirty="0">
                <a:solidFill>
                  <a:schemeClr val="tx1"/>
                </a:solidFill>
              </a:rPr>
              <a:t> 80%</a:t>
            </a:r>
            <a:r>
              <a:rPr lang="ko-KR" altLang="en-US" dirty="0">
                <a:solidFill>
                  <a:schemeClr val="tx1"/>
                </a:solidFill>
              </a:rPr>
              <a:t>의 높은 정확도를 확인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2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B39DDEE1-CAAD-A3AF-FBF4-B7C25193536E}"/>
              </a:ext>
            </a:extLst>
          </p:cNvPr>
          <p:cNvSpPr/>
          <p:nvPr/>
        </p:nvSpPr>
        <p:spPr>
          <a:xfrm>
            <a:off x="398023" y="266327"/>
            <a:ext cx="10438356" cy="793315"/>
          </a:xfrm>
          <a:prstGeom prst="round1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  <a:ea typeface="맑은 고딕"/>
              </a:rPr>
              <a:t>Demo</a:t>
            </a:r>
            <a:endParaRPr lang="ko-KR" altLang="en-US" sz="3200" b="1" dirty="0">
              <a:solidFill>
                <a:schemeClr val="tx1"/>
              </a:solidFill>
              <a:ea typeface="맑은 고딕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94C9E2-DE98-1EE6-4283-0994B98A6538}"/>
              </a:ext>
            </a:extLst>
          </p:cNvPr>
          <p:cNvCxnSpPr>
            <a:cxnSpLocks/>
          </p:cNvCxnSpPr>
          <p:nvPr/>
        </p:nvCxnSpPr>
        <p:spPr>
          <a:xfrm>
            <a:off x="338329" y="1129979"/>
            <a:ext cx="1148219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내 프로젝트">
            <a:hlinkClick r:id="" action="ppaction://media"/>
            <a:extLst>
              <a:ext uri="{FF2B5EF4-FFF2-40B4-BE49-F238E27FC236}">
                <a16:creationId xmlns:a16="http://schemas.microsoft.com/office/drawing/2014/main" id="{807943FE-E366-63FE-F7AD-3A8DF1274F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1896" y="1301917"/>
            <a:ext cx="8288207" cy="498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2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B39DDEE1-CAAD-A3AF-FBF4-B7C25193536E}"/>
              </a:ext>
            </a:extLst>
          </p:cNvPr>
          <p:cNvSpPr/>
          <p:nvPr/>
        </p:nvSpPr>
        <p:spPr>
          <a:xfrm>
            <a:off x="398023" y="266327"/>
            <a:ext cx="10438356" cy="793315"/>
          </a:xfrm>
          <a:prstGeom prst="round1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ea typeface="맑은 고딕"/>
              </a:rPr>
              <a:t>활용 방안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94C9E2-DE98-1EE6-4283-0994B98A6538}"/>
              </a:ext>
            </a:extLst>
          </p:cNvPr>
          <p:cNvCxnSpPr>
            <a:cxnSpLocks/>
          </p:cNvCxnSpPr>
          <p:nvPr/>
        </p:nvCxnSpPr>
        <p:spPr>
          <a:xfrm>
            <a:off x="338329" y="1129979"/>
            <a:ext cx="1148219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6848070-EA85-A97D-D295-7F6236D53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270" y="2345620"/>
            <a:ext cx="4885968" cy="4258327"/>
          </a:xfrm>
          <a:prstGeom prst="rect">
            <a:avLst/>
          </a:prstGeom>
          <a:effectLst>
            <a:outerShdw blurRad="63500" dist="76200" sx="102000" sy="102000" algn="ctr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5" name="그림 4" descr="텍스트, 안경, 스크린샷, 고글이(가) 표시된 사진&#10;&#10;자동 생성된 설명">
            <a:extLst>
              <a:ext uri="{FF2B5EF4-FFF2-40B4-BE49-F238E27FC236}">
                <a16:creationId xmlns:a16="http://schemas.microsoft.com/office/drawing/2014/main" id="{B70063BA-AF9F-7B27-38F6-5161CA4B9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93" y="2345620"/>
            <a:ext cx="4828688" cy="4258327"/>
          </a:xfrm>
          <a:prstGeom prst="rect">
            <a:avLst/>
          </a:prstGeom>
          <a:effectLst>
            <a:outerShdw blurRad="63500" dist="762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236D4E2-B08C-2D98-9E62-22AA5246A5D8}"/>
              </a:ext>
            </a:extLst>
          </p:cNvPr>
          <p:cNvSpPr/>
          <p:nvPr/>
        </p:nvSpPr>
        <p:spPr>
          <a:xfrm>
            <a:off x="1346974" y="1397723"/>
            <a:ext cx="3718560" cy="68015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Computer Vision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F42CB58-505E-9524-1ECB-3417717FB9DE}"/>
              </a:ext>
            </a:extLst>
          </p:cNvPr>
          <p:cNvSpPr/>
          <p:nvPr/>
        </p:nvSpPr>
        <p:spPr>
          <a:xfrm>
            <a:off x="7136715" y="1397723"/>
            <a:ext cx="3718560" cy="68015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9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F58A14-D6DB-FC2F-C647-1D4186F3C53E}"/>
              </a:ext>
            </a:extLst>
          </p:cNvPr>
          <p:cNvSpPr/>
          <p:nvPr/>
        </p:nvSpPr>
        <p:spPr>
          <a:xfrm>
            <a:off x="4765040" y="2275840"/>
            <a:ext cx="2499360" cy="1442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err="1">
                <a:solidFill>
                  <a:srgbClr val="FF0000"/>
                </a:solidFill>
              </a:rPr>
              <a:t>QnA</a:t>
            </a:r>
            <a:endParaRPr lang="ko-KR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6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한쪽 모서리 9">
            <a:extLst>
              <a:ext uri="{FF2B5EF4-FFF2-40B4-BE49-F238E27FC236}">
                <a16:creationId xmlns:a16="http://schemas.microsoft.com/office/drawing/2014/main" id="{1FF302C3-E6B3-F43E-0985-09125B460CF9}"/>
              </a:ext>
            </a:extLst>
          </p:cNvPr>
          <p:cNvSpPr/>
          <p:nvPr/>
        </p:nvSpPr>
        <p:spPr>
          <a:xfrm>
            <a:off x="398023" y="266327"/>
            <a:ext cx="10438356" cy="793315"/>
          </a:xfrm>
          <a:prstGeom prst="round1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ea typeface="맑은 고딕"/>
              </a:rPr>
              <a:t>목 차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C61543F-ADDB-3D33-8374-F236B20DC84E}"/>
              </a:ext>
            </a:extLst>
          </p:cNvPr>
          <p:cNvSpPr/>
          <p:nvPr/>
        </p:nvSpPr>
        <p:spPr>
          <a:xfrm>
            <a:off x="746342" y="1270870"/>
            <a:ext cx="11054220" cy="537575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2800" b="1" dirty="0">
                <a:solidFill>
                  <a:schemeClr val="tx1"/>
                </a:solidFill>
                <a:ea typeface="맑은 고딕"/>
              </a:rPr>
              <a:t>프로젝트 소개</a:t>
            </a:r>
            <a:endParaRPr lang="ko-KR" sz="2800" b="1" dirty="0">
              <a:solidFill>
                <a:schemeClr val="tx1"/>
              </a:solidFill>
              <a:ea typeface="맑은 고딕"/>
            </a:endParaRPr>
          </a:p>
          <a:p>
            <a:r>
              <a:rPr lang="ko-KR" altLang="en-US" sz="2200" dirty="0">
                <a:solidFill>
                  <a:schemeClr val="tx1"/>
                </a:solidFill>
                <a:ea typeface="맑은 고딕"/>
              </a:rPr>
              <a:t> 1) 주제 선정 배경</a:t>
            </a:r>
          </a:p>
          <a:p>
            <a:endParaRPr lang="ko-KR" altLang="en-US" sz="2000" dirty="0">
              <a:solidFill>
                <a:schemeClr val="tx1"/>
              </a:solidFill>
              <a:ea typeface="맑은 고딕"/>
            </a:endParaRPr>
          </a:p>
          <a:p>
            <a:r>
              <a:rPr lang="ko-KR" altLang="en-US" sz="2800" b="1" dirty="0">
                <a:solidFill>
                  <a:schemeClr val="tx1"/>
                </a:solidFill>
                <a:ea typeface="맑은 고딕"/>
              </a:rPr>
              <a:t>2. 모델 소개</a:t>
            </a:r>
          </a:p>
          <a:p>
            <a:r>
              <a:rPr lang="ko-KR" altLang="en-US" sz="2200" dirty="0">
                <a:solidFill>
                  <a:schemeClr val="tx1"/>
                </a:solidFill>
                <a:ea typeface="맑은 고딕"/>
              </a:rPr>
              <a:t> 1) </a:t>
            </a:r>
            <a:r>
              <a:rPr lang="ko-KR" altLang="en-US" sz="2200" dirty="0" err="1">
                <a:solidFill>
                  <a:schemeClr val="tx1"/>
                </a:solidFill>
                <a:ea typeface="맑은 고딕"/>
              </a:rPr>
              <a:t>MovileNet</a:t>
            </a:r>
            <a:r>
              <a:rPr lang="ko-KR" altLang="en-US" sz="2200" dirty="0">
                <a:solidFill>
                  <a:schemeClr val="tx1"/>
                </a:solidFill>
                <a:ea typeface="맑은 고딕"/>
              </a:rPr>
              <a:t> V2 + LSTM</a:t>
            </a:r>
          </a:p>
          <a:p>
            <a:r>
              <a:rPr lang="ko-KR" altLang="en-US" sz="2200" dirty="0">
                <a:solidFill>
                  <a:schemeClr val="tx1"/>
                </a:solidFill>
                <a:ea typeface="맑은 고딕"/>
              </a:rPr>
              <a:t> 2) 모델 선정 이유</a:t>
            </a:r>
          </a:p>
          <a:p>
            <a:endParaRPr lang="ko-KR" altLang="en-US" sz="2000" dirty="0">
              <a:solidFill>
                <a:schemeClr val="tx1"/>
              </a:solidFill>
              <a:ea typeface="맑은 고딕"/>
            </a:endParaRPr>
          </a:p>
          <a:p>
            <a:r>
              <a:rPr lang="ko-KR" altLang="en-US" sz="2800" b="1" dirty="0">
                <a:solidFill>
                  <a:schemeClr val="tx1"/>
                </a:solidFill>
                <a:ea typeface="맑은 고딕"/>
              </a:rPr>
              <a:t>3. 데이터셋</a:t>
            </a:r>
          </a:p>
          <a:p>
            <a:r>
              <a:rPr lang="ko-KR" altLang="en-US" sz="2200" dirty="0">
                <a:solidFill>
                  <a:schemeClr val="tx1"/>
                </a:solidFill>
                <a:ea typeface="맑은 고딕"/>
              </a:rPr>
              <a:t> 1) 데이터 수집 방법</a:t>
            </a:r>
          </a:p>
          <a:p>
            <a:r>
              <a:rPr lang="ko-KR" altLang="en-US" sz="2200" dirty="0">
                <a:solidFill>
                  <a:schemeClr val="tx1"/>
                </a:solidFill>
                <a:ea typeface="맑은 고딕"/>
              </a:rPr>
              <a:t> 2) 데이터 </a:t>
            </a:r>
            <a:r>
              <a:rPr lang="ko-KR" altLang="en-US" sz="2200" dirty="0" err="1">
                <a:solidFill>
                  <a:schemeClr val="tx1"/>
                </a:solidFill>
                <a:ea typeface="맑은 고딕"/>
              </a:rPr>
              <a:t>전처리</a:t>
            </a:r>
            <a:endParaRPr lang="ko-KR" altLang="en-US" sz="2200" dirty="0">
              <a:solidFill>
                <a:schemeClr val="tx1"/>
              </a:solidFill>
              <a:ea typeface="맑은 고딕"/>
            </a:endParaRPr>
          </a:p>
          <a:p>
            <a:r>
              <a:rPr lang="ko-KR" altLang="en-US" sz="2200" dirty="0">
                <a:solidFill>
                  <a:schemeClr val="tx1"/>
                </a:solidFill>
                <a:ea typeface="맑은 고딕"/>
              </a:rPr>
              <a:t> 3) 데이터 </a:t>
            </a:r>
            <a:r>
              <a:rPr lang="ko-KR" altLang="en-US" sz="2200" dirty="0" err="1">
                <a:solidFill>
                  <a:schemeClr val="tx1"/>
                </a:solidFill>
                <a:ea typeface="맑은 고딕"/>
              </a:rPr>
              <a:t>후공정</a:t>
            </a:r>
            <a:endParaRPr lang="ko-KR" altLang="en-US" sz="2200" dirty="0">
              <a:solidFill>
                <a:schemeClr val="tx1"/>
              </a:solidFill>
              <a:ea typeface="맑은 고딕"/>
            </a:endParaRPr>
          </a:p>
          <a:p>
            <a:endParaRPr lang="ko-KR" altLang="en-US" sz="2000" b="1" dirty="0">
              <a:solidFill>
                <a:schemeClr val="tx1"/>
              </a:solidFill>
              <a:ea typeface="맑은 고딕"/>
            </a:endParaRPr>
          </a:p>
          <a:p>
            <a:r>
              <a:rPr lang="ko-KR" altLang="en-US" sz="2800" b="1" dirty="0">
                <a:solidFill>
                  <a:schemeClr val="tx1"/>
                </a:solidFill>
                <a:ea typeface="맑은 고딕"/>
              </a:rPr>
              <a:t>4. 결과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F2363CD-7170-E8AA-526C-751EF31EEFC1}"/>
              </a:ext>
            </a:extLst>
          </p:cNvPr>
          <p:cNvCxnSpPr>
            <a:cxnSpLocks/>
          </p:cNvCxnSpPr>
          <p:nvPr/>
        </p:nvCxnSpPr>
        <p:spPr>
          <a:xfrm>
            <a:off x="338329" y="1129979"/>
            <a:ext cx="1148219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78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8AE2711-962C-0FD9-12E9-CEB85E3DB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50" y="1458130"/>
            <a:ext cx="4895935" cy="4114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, 폰트, 스크린샷, 흑백이(가) 표시된 사진&#10;&#10;자동 생성된 설명">
            <a:extLst>
              <a:ext uri="{FF2B5EF4-FFF2-40B4-BE49-F238E27FC236}">
                <a16:creationId xmlns:a16="http://schemas.microsoft.com/office/drawing/2014/main" id="{E7CB3F7D-C6E0-9257-C7B4-1EDB363DF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43" y="1371859"/>
            <a:ext cx="5046871" cy="27890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D818C6-E722-FCF6-5A00-BD6A92FD6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459" y="2879035"/>
            <a:ext cx="5044868" cy="38608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42A35ECA-322C-87E5-C2D1-B14B8093E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42" y="2932708"/>
            <a:ext cx="6198841" cy="36864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A5E43D1A-9B19-D255-39D4-A8104780CE98}"/>
                  </a:ext>
                </a:extLst>
              </p14:cNvPr>
              <p14:cNvContentPartPr/>
              <p14:nvPr/>
            </p14:nvContentPartPr>
            <p14:xfrm>
              <a:off x="8203687" y="4634739"/>
              <a:ext cx="1843586" cy="10026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A5E43D1A-9B19-D255-39D4-A8104780CE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85690" y="4616835"/>
                <a:ext cx="1879220" cy="45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109936AF-DFC0-887D-066A-F50734747AEA}"/>
                  </a:ext>
                </a:extLst>
              </p14:cNvPr>
              <p14:cNvContentPartPr/>
              <p14:nvPr/>
            </p14:nvContentPartPr>
            <p14:xfrm>
              <a:off x="8149389" y="2319545"/>
              <a:ext cx="3215219" cy="12575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109936AF-DFC0-887D-066A-F50734747AE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31391" y="2302080"/>
                <a:ext cx="3250856" cy="47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63677E2A-7025-9774-CFE5-A954EC3C29D0}"/>
                  </a:ext>
                </a:extLst>
              </p14:cNvPr>
              <p14:cNvContentPartPr/>
              <p14:nvPr/>
            </p14:nvContentPartPr>
            <p14:xfrm>
              <a:off x="6416842" y="2544291"/>
              <a:ext cx="1536534" cy="10026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63677E2A-7025-9774-CFE5-A954EC3C29D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98846" y="2505729"/>
                <a:ext cx="1572167" cy="86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42ABC09A-6B66-4FE2-8B38-2FD0CCDC5692}"/>
                  </a:ext>
                </a:extLst>
              </p14:cNvPr>
              <p14:cNvContentPartPr/>
              <p14:nvPr/>
            </p14:nvContentPartPr>
            <p14:xfrm>
              <a:off x="7560880" y="6536968"/>
              <a:ext cx="4146874" cy="10948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42ABC09A-6B66-4FE2-8B38-2FD0CCDC569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42881" y="6515914"/>
                <a:ext cx="4182511" cy="52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7660F215-FC28-7356-D5D3-5FBD2CFA716F}"/>
                  </a:ext>
                </a:extLst>
              </p14:cNvPr>
              <p14:cNvContentPartPr/>
              <p14:nvPr/>
            </p14:nvContentPartPr>
            <p14:xfrm>
              <a:off x="7324396" y="6720029"/>
              <a:ext cx="1167530" cy="10948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7660F215-FC28-7356-D5D3-5FBD2CFA71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06401" y="6693962"/>
                <a:ext cx="1203161" cy="625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1E2BDFA0-943E-991A-039F-D4D3D4CAF66A}"/>
              </a:ext>
            </a:extLst>
          </p:cNvPr>
          <p:cNvSpPr/>
          <p:nvPr/>
        </p:nvSpPr>
        <p:spPr>
          <a:xfrm>
            <a:off x="4589599" y="4090287"/>
            <a:ext cx="1832389" cy="168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한쪽 모서리 28">
            <a:extLst>
              <a:ext uri="{FF2B5EF4-FFF2-40B4-BE49-F238E27FC236}">
                <a16:creationId xmlns:a16="http://schemas.microsoft.com/office/drawing/2014/main" id="{0F767F6A-4998-454C-CC01-307B30535219}"/>
              </a:ext>
            </a:extLst>
          </p:cNvPr>
          <p:cNvSpPr/>
          <p:nvPr/>
        </p:nvSpPr>
        <p:spPr>
          <a:xfrm>
            <a:off x="398023" y="266327"/>
            <a:ext cx="10438356" cy="793315"/>
          </a:xfrm>
          <a:prstGeom prst="round1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ea typeface="맑은 고딕"/>
              </a:rPr>
              <a:t>프로젝트 소개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40474BF-21C2-8923-C9BC-E5C638A94600}"/>
              </a:ext>
            </a:extLst>
          </p:cNvPr>
          <p:cNvCxnSpPr>
            <a:cxnSpLocks/>
          </p:cNvCxnSpPr>
          <p:nvPr/>
        </p:nvCxnSpPr>
        <p:spPr>
          <a:xfrm>
            <a:off x="338329" y="1129979"/>
            <a:ext cx="1148219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63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C3ACE7D-002A-6011-247A-7066CFA48480}"/>
              </a:ext>
            </a:extLst>
          </p:cNvPr>
          <p:cNvSpPr/>
          <p:nvPr/>
        </p:nvSpPr>
        <p:spPr>
          <a:xfrm>
            <a:off x="1259395" y="1698170"/>
            <a:ext cx="4059534" cy="382842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72AD69-29B3-3DF2-822D-04997F50D250}"/>
              </a:ext>
            </a:extLst>
          </p:cNvPr>
          <p:cNvSpPr/>
          <p:nvPr/>
        </p:nvSpPr>
        <p:spPr>
          <a:xfrm>
            <a:off x="6873071" y="1702357"/>
            <a:ext cx="4059534" cy="3828422"/>
          </a:xfrm>
          <a:prstGeom prst="roundRect">
            <a:avLst/>
          </a:prstGeom>
          <a:gradFill>
            <a:gsLst>
              <a:gs pos="50000">
                <a:srgbClr val="FF5D5D"/>
              </a:gs>
              <a:gs pos="0">
                <a:srgbClr val="FF978F"/>
              </a:gs>
              <a:gs pos="100000">
                <a:srgbClr val="F62626"/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735F8D5-4AD2-7438-E12E-F20DB86E096E}"/>
              </a:ext>
            </a:extLst>
          </p:cNvPr>
          <p:cNvSpPr/>
          <p:nvPr/>
        </p:nvSpPr>
        <p:spPr>
          <a:xfrm>
            <a:off x="1411795" y="1870667"/>
            <a:ext cx="3754733" cy="3183653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CCF9284-83D8-250A-3C9F-CF852368508E}"/>
              </a:ext>
            </a:extLst>
          </p:cNvPr>
          <p:cNvSpPr/>
          <p:nvPr/>
        </p:nvSpPr>
        <p:spPr>
          <a:xfrm>
            <a:off x="7025471" y="1870667"/>
            <a:ext cx="3754733" cy="3183653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2431561-BE17-FD1E-57DD-D58DF7A504A4}"/>
              </a:ext>
            </a:extLst>
          </p:cNvPr>
          <p:cNvSpPr/>
          <p:nvPr/>
        </p:nvSpPr>
        <p:spPr>
          <a:xfrm>
            <a:off x="5703354" y="3406390"/>
            <a:ext cx="822137" cy="452175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C307F-A4A4-0CDE-AD3F-249B58B0B4EE}"/>
              </a:ext>
            </a:extLst>
          </p:cNvPr>
          <p:cNvSpPr txBox="1"/>
          <p:nvPr/>
        </p:nvSpPr>
        <p:spPr>
          <a:xfrm>
            <a:off x="1259395" y="5699089"/>
            <a:ext cx="4059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소음 문제에 취약함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발음이 정확하지 않으면 인식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A36A1F-0C42-1371-06DD-EB2828E6A302}"/>
              </a:ext>
            </a:extLst>
          </p:cNvPr>
          <p:cNvSpPr txBox="1"/>
          <p:nvPr/>
        </p:nvSpPr>
        <p:spPr>
          <a:xfrm>
            <a:off x="6873071" y="5699089"/>
            <a:ext cx="4059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소음 문제 없음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부정확한 발음에도 인식</a:t>
            </a:r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4B172A-B3A9-FD1B-6604-66ED6E6C6CCF}"/>
              </a:ext>
            </a:extLst>
          </p:cNvPr>
          <p:cNvSpPr/>
          <p:nvPr/>
        </p:nvSpPr>
        <p:spPr>
          <a:xfrm>
            <a:off x="1852246" y="5163065"/>
            <a:ext cx="2873829" cy="296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음성 기반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90CB88-544C-A5B1-B8FE-6B015B801668}"/>
              </a:ext>
            </a:extLst>
          </p:cNvPr>
          <p:cNvSpPr/>
          <p:nvPr/>
        </p:nvSpPr>
        <p:spPr>
          <a:xfrm>
            <a:off x="7465922" y="5144336"/>
            <a:ext cx="2873829" cy="296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입술 모양 기반</a:t>
            </a:r>
          </a:p>
        </p:txBody>
      </p:sp>
      <p:pic>
        <p:nvPicPr>
          <p:cNvPr id="16" name="그림 15" descr="실루엣, 일러스트레이션이(가) 표시된 사진&#10;&#10;자동 생성된 설명">
            <a:extLst>
              <a:ext uri="{FF2B5EF4-FFF2-40B4-BE49-F238E27FC236}">
                <a16:creationId xmlns:a16="http://schemas.microsoft.com/office/drawing/2014/main" id="{04D40169-FB87-965A-E093-7B175A4A8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64" y="2367916"/>
            <a:ext cx="3384966" cy="2383422"/>
          </a:xfrm>
          <a:prstGeom prst="rect">
            <a:avLst/>
          </a:prstGeom>
        </p:spPr>
      </p:pic>
      <p:pic>
        <p:nvPicPr>
          <p:cNvPr id="18" name="그림 17" descr="레드, 카민이(가) 표시된 사진&#10;&#10;자동 생성된 설명">
            <a:extLst>
              <a:ext uri="{FF2B5EF4-FFF2-40B4-BE49-F238E27FC236}">
                <a16:creationId xmlns:a16="http://schemas.microsoft.com/office/drawing/2014/main" id="{3E7526AD-E861-1535-42D4-235B04BE8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642" y="2367916"/>
            <a:ext cx="3486388" cy="2320033"/>
          </a:xfrm>
          <a:prstGeom prst="rect">
            <a:avLst/>
          </a:prstGeom>
        </p:spPr>
      </p:pic>
      <p:pic>
        <p:nvPicPr>
          <p:cNvPr id="20" name="그래픽 19" descr="배지 체크 표시 단색으로 채워진">
            <a:extLst>
              <a:ext uri="{FF2B5EF4-FFF2-40B4-BE49-F238E27FC236}">
                <a16:creationId xmlns:a16="http://schemas.microsoft.com/office/drawing/2014/main" id="{E4AE46F0-52CF-69F2-0562-19E1D7F3D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8967" y="1362076"/>
            <a:ext cx="1005840" cy="1005840"/>
          </a:xfrm>
          <a:prstGeom prst="rect">
            <a:avLst/>
          </a:prstGeom>
        </p:spPr>
      </p:pic>
      <p:sp>
        <p:nvSpPr>
          <p:cNvPr id="23" name="사각형: 둥근 한쪽 모서리 22">
            <a:extLst>
              <a:ext uri="{FF2B5EF4-FFF2-40B4-BE49-F238E27FC236}">
                <a16:creationId xmlns:a16="http://schemas.microsoft.com/office/drawing/2014/main" id="{4EAB4E10-C2DF-0846-8CF5-B72AEB54DE8A}"/>
              </a:ext>
            </a:extLst>
          </p:cNvPr>
          <p:cNvSpPr/>
          <p:nvPr/>
        </p:nvSpPr>
        <p:spPr>
          <a:xfrm>
            <a:off x="398023" y="266327"/>
            <a:ext cx="10438356" cy="793315"/>
          </a:xfrm>
          <a:prstGeom prst="round1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ea typeface="맑은 고딕"/>
              </a:rPr>
              <a:t>프로젝트 소개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91D5153-454D-146F-9E5A-1641EE790972}"/>
              </a:ext>
            </a:extLst>
          </p:cNvPr>
          <p:cNvCxnSpPr>
            <a:cxnSpLocks/>
          </p:cNvCxnSpPr>
          <p:nvPr/>
        </p:nvCxnSpPr>
        <p:spPr>
          <a:xfrm>
            <a:off x="338329" y="1129979"/>
            <a:ext cx="1148219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43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DA4668E0-3942-250C-4DFD-94E50618A204}"/>
              </a:ext>
            </a:extLst>
          </p:cNvPr>
          <p:cNvSpPr/>
          <p:nvPr/>
        </p:nvSpPr>
        <p:spPr>
          <a:xfrm>
            <a:off x="1215342" y="2004345"/>
            <a:ext cx="3790959" cy="3790959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tx1"/>
                </a:solidFill>
              </a:rPr>
              <a:t>MobileNet</a:t>
            </a:r>
            <a:r>
              <a:rPr lang="en-US" altLang="ko-KR" sz="3200" b="1" dirty="0">
                <a:solidFill>
                  <a:schemeClr val="tx1"/>
                </a:solidFill>
              </a:rPr>
              <a:t> V2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4401C60-F5D8-22B9-4DBD-895A0E8754F0}"/>
              </a:ext>
            </a:extLst>
          </p:cNvPr>
          <p:cNvSpPr/>
          <p:nvPr/>
        </p:nvSpPr>
        <p:spPr>
          <a:xfrm>
            <a:off x="7197459" y="2004345"/>
            <a:ext cx="3790959" cy="3790959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LSTM</a:t>
            </a:r>
          </a:p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(Long Short-Term Memory)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pic>
        <p:nvPicPr>
          <p:cNvPr id="38" name="그래픽 37" descr="배지 팔로우 단색으로 채워진">
            <a:extLst>
              <a:ext uri="{FF2B5EF4-FFF2-40B4-BE49-F238E27FC236}">
                <a16:creationId xmlns:a16="http://schemas.microsoft.com/office/drawing/2014/main" id="{C8D40D01-0AD3-5BBE-A4D2-0DF4A5627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4680" y="3553375"/>
            <a:ext cx="914400" cy="914400"/>
          </a:xfrm>
          <a:prstGeom prst="rect">
            <a:avLst/>
          </a:prstGeom>
        </p:spPr>
      </p:pic>
      <p:sp>
        <p:nvSpPr>
          <p:cNvPr id="41" name="사각형: 둥근 한쪽 모서리 40">
            <a:extLst>
              <a:ext uri="{FF2B5EF4-FFF2-40B4-BE49-F238E27FC236}">
                <a16:creationId xmlns:a16="http://schemas.microsoft.com/office/drawing/2014/main" id="{61305B4A-9B76-23A9-AA07-EA118A40C6CF}"/>
              </a:ext>
            </a:extLst>
          </p:cNvPr>
          <p:cNvSpPr/>
          <p:nvPr/>
        </p:nvSpPr>
        <p:spPr>
          <a:xfrm>
            <a:off x="398023" y="266327"/>
            <a:ext cx="10438356" cy="793315"/>
          </a:xfrm>
          <a:prstGeom prst="round1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ea typeface="맑은 고딕"/>
              </a:rPr>
              <a:t>모델 소개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E5CBB1C-41C8-20AB-9F80-E44D614D379F}"/>
              </a:ext>
            </a:extLst>
          </p:cNvPr>
          <p:cNvCxnSpPr>
            <a:cxnSpLocks/>
          </p:cNvCxnSpPr>
          <p:nvPr/>
        </p:nvCxnSpPr>
        <p:spPr>
          <a:xfrm>
            <a:off x="338329" y="1129979"/>
            <a:ext cx="1148219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0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A2066C-B7DD-8FE1-2308-6EF1506E1356}"/>
              </a:ext>
            </a:extLst>
          </p:cNvPr>
          <p:cNvCxnSpPr/>
          <p:nvPr/>
        </p:nvCxnSpPr>
        <p:spPr>
          <a:xfrm>
            <a:off x="6096000" y="1595861"/>
            <a:ext cx="0" cy="4987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166D7E-BB11-19B9-0DE6-53CE01B431A1}"/>
              </a:ext>
            </a:extLst>
          </p:cNvPr>
          <p:cNvSpPr/>
          <p:nvPr/>
        </p:nvSpPr>
        <p:spPr>
          <a:xfrm>
            <a:off x="555684" y="1467058"/>
            <a:ext cx="5094845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tx1"/>
                </a:solidFill>
              </a:rPr>
              <a:t>MobileNet</a:t>
            </a:r>
            <a:r>
              <a:rPr lang="en-US" altLang="ko-KR" sz="2400" b="1" dirty="0">
                <a:solidFill>
                  <a:schemeClr val="tx1"/>
                </a:solidFill>
              </a:rPr>
              <a:t> V2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04F854-BB63-B1AB-3DBF-D872D5BD954C}"/>
              </a:ext>
            </a:extLst>
          </p:cNvPr>
          <p:cNvSpPr/>
          <p:nvPr/>
        </p:nvSpPr>
        <p:spPr>
          <a:xfrm>
            <a:off x="6541471" y="1467058"/>
            <a:ext cx="5094845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LSTM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6" name="그림 15" descr="도표, 텍스트, 평면도, 라인이(가) 표시된 사진&#10;&#10;자동 생성된 설명">
            <a:extLst>
              <a:ext uri="{FF2B5EF4-FFF2-40B4-BE49-F238E27FC236}">
                <a16:creationId xmlns:a16="http://schemas.microsoft.com/office/drawing/2014/main" id="{1CC624C1-3269-9F42-9849-E3D900EC2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471" y="2532181"/>
            <a:ext cx="5094841" cy="2477669"/>
          </a:xfrm>
          <a:prstGeom prst="rect">
            <a:avLst/>
          </a:prstGeom>
        </p:spPr>
      </p:pic>
      <p:pic>
        <p:nvPicPr>
          <p:cNvPr id="20" name="그림 19" descr="텍스트, 도표, 라인, 폰트이(가) 표시된 사진&#10;&#10;자동 생성된 설명">
            <a:extLst>
              <a:ext uri="{FF2B5EF4-FFF2-40B4-BE49-F238E27FC236}">
                <a16:creationId xmlns:a16="http://schemas.microsoft.com/office/drawing/2014/main" id="{761BF354-731C-C9A7-59AD-E48C93D05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2" y="2532182"/>
            <a:ext cx="5094846" cy="2477669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84A0637-3454-FCFA-7E0E-4A55DBA7B095}"/>
              </a:ext>
            </a:extLst>
          </p:cNvPr>
          <p:cNvSpPr/>
          <p:nvPr/>
        </p:nvSpPr>
        <p:spPr>
          <a:xfrm>
            <a:off x="787264" y="5269898"/>
            <a:ext cx="4631678" cy="129711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다른 </a:t>
            </a:r>
            <a:r>
              <a:rPr lang="en-US" altLang="ko-KR" dirty="0"/>
              <a:t>CNN</a:t>
            </a:r>
            <a:r>
              <a:rPr lang="ko-KR" altLang="en-US" dirty="0"/>
              <a:t> 모델에 비해 연산을 압도적으로 줄이면서도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Pooling Layer</a:t>
            </a:r>
            <a:r>
              <a:rPr lang="ko-KR" altLang="en-US" dirty="0"/>
              <a:t>을 사용하지 않아 데이터 손실 방지 가능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335040B-6AD7-36B8-CFA9-621424F4E6BC}"/>
              </a:ext>
            </a:extLst>
          </p:cNvPr>
          <p:cNvSpPr/>
          <p:nvPr/>
        </p:nvSpPr>
        <p:spPr>
          <a:xfrm>
            <a:off x="6773054" y="5269898"/>
            <a:ext cx="4631674" cy="129711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장기 의존성 문제 해결 </a:t>
            </a:r>
            <a:r>
              <a:rPr lang="en-US" altLang="ko-KR" dirty="0"/>
              <a:t>+ </a:t>
            </a:r>
            <a:r>
              <a:rPr lang="ko-KR" altLang="en-US" dirty="0"/>
              <a:t>시퀀스 데이터를 처리하는데 적합 </a:t>
            </a:r>
            <a:r>
              <a:rPr lang="en-US" altLang="ko-KR" dirty="0"/>
              <a:t>+ </a:t>
            </a:r>
            <a:r>
              <a:rPr lang="ko-KR" altLang="en-US" dirty="0"/>
              <a:t>기울기 소실 문제 해결 가능</a:t>
            </a:r>
          </a:p>
        </p:txBody>
      </p:sp>
      <p:sp>
        <p:nvSpPr>
          <p:cNvPr id="27" name="사각형: 둥근 한쪽 모서리 26">
            <a:extLst>
              <a:ext uri="{FF2B5EF4-FFF2-40B4-BE49-F238E27FC236}">
                <a16:creationId xmlns:a16="http://schemas.microsoft.com/office/drawing/2014/main" id="{00D94560-B920-6A5E-C80A-12484A33520A}"/>
              </a:ext>
            </a:extLst>
          </p:cNvPr>
          <p:cNvSpPr/>
          <p:nvPr/>
        </p:nvSpPr>
        <p:spPr>
          <a:xfrm>
            <a:off x="398023" y="266327"/>
            <a:ext cx="10438356" cy="793315"/>
          </a:xfrm>
          <a:prstGeom prst="round1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ea typeface="맑은 고딕"/>
              </a:rPr>
              <a:t>모델 소개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45090D2-3692-31F5-40C6-5D06EE7B6D11}"/>
              </a:ext>
            </a:extLst>
          </p:cNvPr>
          <p:cNvCxnSpPr>
            <a:cxnSpLocks/>
          </p:cNvCxnSpPr>
          <p:nvPr/>
        </p:nvCxnSpPr>
        <p:spPr>
          <a:xfrm>
            <a:off x="338329" y="1129979"/>
            <a:ext cx="1148219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3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라인, 번호, 스크린샷이(가) 표시된 사진&#10;&#10;자동 생성된 설명">
            <a:extLst>
              <a:ext uri="{FF2B5EF4-FFF2-40B4-BE49-F238E27FC236}">
                <a16:creationId xmlns:a16="http://schemas.microsoft.com/office/drawing/2014/main" id="{45471047-B559-584D-746D-D0639E859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9" y="1767635"/>
            <a:ext cx="8664691" cy="2880610"/>
          </a:xfrm>
          <a:prstGeom prst="rect">
            <a:avLst/>
          </a:prstGeom>
        </p:spPr>
      </p:pic>
      <p:sp>
        <p:nvSpPr>
          <p:cNvPr id="14" name="사각형: 둥근 한쪽 모서리 13">
            <a:extLst>
              <a:ext uri="{FF2B5EF4-FFF2-40B4-BE49-F238E27FC236}">
                <a16:creationId xmlns:a16="http://schemas.microsoft.com/office/drawing/2014/main" id="{AB9BCC43-E8A6-1584-B475-DFEB106936A5}"/>
              </a:ext>
            </a:extLst>
          </p:cNvPr>
          <p:cNvSpPr/>
          <p:nvPr/>
        </p:nvSpPr>
        <p:spPr>
          <a:xfrm>
            <a:off x="398023" y="266327"/>
            <a:ext cx="10438356" cy="793315"/>
          </a:xfrm>
          <a:prstGeom prst="round1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ea typeface="맑은 고딕"/>
              </a:rPr>
              <a:t>데이터 수집 방법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A17738F-8751-214B-C93D-80316DF510E6}"/>
              </a:ext>
            </a:extLst>
          </p:cNvPr>
          <p:cNvCxnSpPr>
            <a:cxnSpLocks/>
          </p:cNvCxnSpPr>
          <p:nvPr/>
        </p:nvCxnSpPr>
        <p:spPr>
          <a:xfrm>
            <a:off x="338329" y="1129979"/>
            <a:ext cx="1148219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2608365-77B6-AB96-2524-37F5FD6844AD}"/>
              </a:ext>
            </a:extLst>
          </p:cNvPr>
          <p:cNvSpPr txBox="1"/>
          <p:nvPr/>
        </p:nvSpPr>
        <p:spPr>
          <a:xfrm>
            <a:off x="398023" y="1266092"/>
            <a:ext cx="4766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한글의 자음 분류표</a:t>
            </a:r>
            <a:endParaRPr lang="en-US" altLang="ko-KR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1A6DB4-EB4B-8CE7-BC96-711C9491C613}"/>
              </a:ext>
            </a:extLst>
          </p:cNvPr>
          <p:cNvSpPr txBox="1"/>
          <p:nvPr/>
        </p:nvSpPr>
        <p:spPr>
          <a:xfrm>
            <a:off x="346381" y="4756727"/>
            <a:ext cx="963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⇒ 한글은 자음과 모음으로 이루어져 있는데</a:t>
            </a:r>
            <a:r>
              <a:rPr lang="en-US" altLang="ko-KR" dirty="0"/>
              <a:t>, </a:t>
            </a:r>
            <a:r>
              <a:rPr lang="ko-KR" altLang="en-US" dirty="0"/>
              <a:t>입술 모양으로 모든 음절을 구분하기 어려움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⇒ 입술</a:t>
            </a:r>
            <a:r>
              <a:rPr lang="en-US" altLang="ko-KR" dirty="0"/>
              <a:t>(</a:t>
            </a:r>
            <a:r>
              <a:rPr lang="ko-KR" altLang="en-US" dirty="0"/>
              <a:t>양순음</a:t>
            </a:r>
            <a:r>
              <a:rPr lang="en-US" altLang="ko-KR" dirty="0"/>
              <a:t>)</a:t>
            </a:r>
            <a:r>
              <a:rPr lang="ko-KR" altLang="en-US" dirty="0"/>
              <a:t>로 구분할 수 있는 자음은 </a:t>
            </a:r>
            <a:r>
              <a:rPr lang="ko-KR" altLang="en-US" dirty="0" err="1"/>
              <a:t>ㅂ</a:t>
            </a:r>
            <a:r>
              <a:rPr lang="en-US" altLang="ko-KR" dirty="0"/>
              <a:t>,</a:t>
            </a:r>
            <a:r>
              <a:rPr lang="ko-KR" altLang="en-US" dirty="0" err="1"/>
              <a:t>ㅍ</a:t>
            </a:r>
            <a:r>
              <a:rPr lang="en-US" altLang="ko-KR" dirty="0"/>
              <a:t>,</a:t>
            </a:r>
            <a:r>
              <a:rPr lang="ko-KR" altLang="en-US" dirty="0" err="1"/>
              <a:t>ㅃ</a:t>
            </a:r>
            <a:r>
              <a:rPr lang="en-US" altLang="ko-KR" dirty="0"/>
              <a:t>,</a:t>
            </a:r>
            <a:r>
              <a:rPr lang="ko-KR" altLang="en-US" dirty="0" err="1"/>
              <a:t>ㅁ</a:t>
            </a:r>
            <a:r>
              <a:rPr lang="ko-KR" altLang="en-US" dirty="0"/>
              <a:t> 밖에 없음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⇒ 따라서</a:t>
            </a:r>
            <a:r>
              <a:rPr lang="en-US" altLang="ko-KR" dirty="0"/>
              <a:t>, </a:t>
            </a:r>
            <a:r>
              <a:rPr lang="ko-KR" altLang="en-US" b="1" dirty="0"/>
              <a:t>‘양순음 </a:t>
            </a:r>
            <a:r>
              <a:rPr lang="en-US" altLang="ko-KR" b="1" dirty="0"/>
              <a:t>+ </a:t>
            </a:r>
            <a:r>
              <a:rPr lang="ko-KR" altLang="en-US" b="1" dirty="0"/>
              <a:t>모음’</a:t>
            </a:r>
            <a:r>
              <a:rPr lang="ko-KR" altLang="en-US" dirty="0"/>
              <a:t> 의 음절 단위로 데이터를 수집하기로 결정</a:t>
            </a: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2C4B90-F3D2-494A-C8DA-AB0BCEEF529E}"/>
              </a:ext>
            </a:extLst>
          </p:cNvPr>
          <p:cNvSpPr/>
          <p:nvPr/>
        </p:nvSpPr>
        <p:spPr>
          <a:xfrm>
            <a:off x="3359988" y="1796306"/>
            <a:ext cx="980511" cy="281775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95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한쪽 모서리 13">
            <a:extLst>
              <a:ext uri="{FF2B5EF4-FFF2-40B4-BE49-F238E27FC236}">
                <a16:creationId xmlns:a16="http://schemas.microsoft.com/office/drawing/2014/main" id="{AB9BCC43-E8A6-1584-B475-DFEB106936A5}"/>
              </a:ext>
            </a:extLst>
          </p:cNvPr>
          <p:cNvSpPr/>
          <p:nvPr/>
        </p:nvSpPr>
        <p:spPr>
          <a:xfrm>
            <a:off x="398023" y="266327"/>
            <a:ext cx="10438356" cy="793315"/>
          </a:xfrm>
          <a:prstGeom prst="round1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ea typeface="맑은 고딕"/>
              </a:rPr>
              <a:t>데이터 수집 방법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A17738F-8751-214B-C93D-80316DF510E6}"/>
              </a:ext>
            </a:extLst>
          </p:cNvPr>
          <p:cNvCxnSpPr>
            <a:cxnSpLocks/>
          </p:cNvCxnSpPr>
          <p:nvPr/>
        </p:nvCxnSpPr>
        <p:spPr>
          <a:xfrm>
            <a:off x="338329" y="1129979"/>
            <a:ext cx="1148219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D9E908D-2EA3-B7A2-3910-2EDF0B4223EB}"/>
              </a:ext>
            </a:extLst>
          </p:cNvPr>
          <p:cNvSpPr txBox="1"/>
          <p:nvPr/>
        </p:nvSpPr>
        <p:spPr>
          <a:xfrm>
            <a:off x="3997288" y="1281575"/>
            <a:ext cx="7161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ffectLst/>
              </a:rPr>
              <a:t>⇒ 수집할 음절</a:t>
            </a:r>
            <a:r>
              <a:rPr lang="ko-KR" altLang="en-US" sz="1600" dirty="0">
                <a:effectLst/>
              </a:rPr>
              <a:t> </a:t>
            </a:r>
            <a:r>
              <a:rPr lang="en-US" altLang="ko-KR" sz="1600" dirty="0">
                <a:effectLst/>
              </a:rPr>
              <a:t>: </a:t>
            </a:r>
            <a:r>
              <a:rPr lang="ko-KR" altLang="en-US" sz="1600" dirty="0">
                <a:effectLst/>
              </a:rPr>
              <a:t>아 여 마 오 애 임 으 어 워 </a:t>
            </a:r>
            <a:r>
              <a:rPr lang="ko-KR" altLang="en-US" sz="1600" dirty="0" err="1">
                <a:effectLst/>
              </a:rPr>
              <a:t>왠</a:t>
            </a:r>
            <a:r>
              <a:rPr lang="ko-KR" altLang="en-US" sz="1600" dirty="0">
                <a:effectLst/>
              </a:rPr>
              <a:t> 우 안 </a:t>
            </a:r>
            <a:r>
              <a:rPr lang="en-US" altLang="ko-KR" sz="1600" dirty="0">
                <a:effectLst/>
              </a:rPr>
              <a:t>(</a:t>
            </a:r>
            <a:r>
              <a:rPr lang="ko-KR" altLang="en-US" sz="1600" dirty="0">
                <a:effectLst/>
              </a:rPr>
              <a:t>총 </a:t>
            </a:r>
            <a:r>
              <a:rPr lang="en-US" altLang="ko-KR" sz="1600" dirty="0">
                <a:effectLst/>
              </a:rPr>
              <a:t>12</a:t>
            </a:r>
            <a:r>
              <a:rPr lang="ko-KR" altLang="en-US" sz="1600" dirty="0">
                <a:effectLst/>
              </a:rPr>
              <a:t>개 음절</a:t>
            </a:r>
            <a:r>
              <a:rPr lang="en-US" altLang="ko-KR" sz="1600" dirty="0">
                <a:effectLst/>
              </a:rPr>
              <a:t>)</a:t>
            </a:r>
            <a:endParaRPr lang="ko-KR" altLang="en-US" sz="16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FED5D83-12C4-6A8D-0A96-EB392DBFA20F}"/>
              </a:ext>
            </a:extLst>
          </p:cNvPr>
          <p:cNvSpPr/>
          <p:nvPr/>
        </p:nvSpPr>
        <p:spPr>
          <a:xfrm>
            <a:off x="391886" y="1537398"/>
            <a:ext cx="3225520" cy="4913639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3966E64-280C-F634-CF4A-6E0E681F3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235" y="1805657"/>
            <a:ext cx="2686821" cy="4377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D446ED-3F51-F459-7500-6B8656FCCD91}"/>
              </a:ext>
            </a:extLst>
          </p:cNvPr>
          <p:cNvSpPr txBox="1"/>
          <p:nvPr/>
        </p:nvSpPr>
        <p:spPr>
          <a:xfrm>
            <a:off x="3997287" y="1771724"/>
            <a:ext cx="7161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ffectLst/>
              </a:rPr>
              <a:t>⇒ 수집 방법 </a:t>
            </a:r>
            <a:r>
              <a:rPr lang="en-US" altLang="ko-KR" sz="1600" dirty="0">
                <a:effectLst/>
              </a:rPr>
              <a:t>: </a:t>
            </a:r>
            <a:r>
              <a:rPr lang="ko-KR" altLang="en-US" sz="1600" dirty="0">
                <a:effectLst/>
              </a:rPr>
              <a:t>휴대폰 카메라로 직접 촬영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97BA5-F195-BD90-1DC3-A47B1EA1275B}"/>
              </a:ext>
            </a:extLst>
          </p:cNvPr>
          <p:cNvSpPr txBox="1"/>
          <p:nvPr/>
        </p:nvSpPr>
        <p:spPr>
          <a:xfrm>
            <a:off x="3997286" y="2261873"/>
            <a:ext cx="7161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ffectLst/>
              </a:rPr>
              <a:t>⇒ 수집한 데이터 수</a:t>
            </a:r>
            <a:r>
              <a:rPr lang="ko-KR" altLang="en-US" sz="1600" dirty="0"/>
              <a:t> </a:t>
            </a:r>
            <a:r>
              <a:rPr lang="en-US" altLang="ko-KR" sz="1600" dirty="0"/>
              <a:t>: 12</a:t>
            </a:r>
            <a:r>
              <a:rPr lang="ko-KR" altLang="en-US" sz="1600" dirty="0"/>
              <a:t>음절 </a:t>
            </a:r>
            <a:r>
              <a:rPr lang="en-US" altLang="ko-KR" sz="1600" dirty="0"/>
              <a:t>* 10(</a:t>
            </a:r>
            <a:r>
              <a:rPr lang="ko-KR" altLang="en-US" sz="1600" dirty="0"/>
              <a:t>음절 당 이미지 개수</a:t>
            </a:r>
            <a:r>
              <a:rPr lang="en-US" altLang="ko-KR" sz="1600" dirty="0"/>
              <a:t>) </a:t>
            </a:r>
            <a:r>
              <a:rPr lang="ko-KR" altLang="en-US" sz="1600" dirty="0"/>
              <a:t>* </a:t>
            </a:r>
            <a:r>
              <a:rPr lang="en-US" altLang="ko-KR" sz="1600" dirty="0"/>
              <a:t>6 (</a:t>
            </a:r>
            <a:r>
              <a:rPr lang="ko-KR" altLang="en-US" sz="1600" dirty="0"/>
              <a:t>원본 </a:t>
            </a:r>
            <a:r>
              <a:rPr lang="en-US" altLang="ko-KR" sz="1600" dirty="0"/>
              <a:t>+ augmentation) * 51</a:t>
            </a:r>
            <a:r>
              <a:rPr lang="ko-KR" altLang="en-US" sz="1600" dirty="0"/>
              <a:t>셋</a:t>
            </a:r>
            <a:r>
              <a:rPr lang="en-US" altLang="ko-KR" sz="1600" dirty="0"/>
              <a:t>(Val : 41</a:t>
            </a:r>
            <a:r>
              <a:rPr lang="ko-KR" altLang="en-US" sz="1600" dirty="0"/>
              <a:t>개 </a:t>
            </a:r>
            <a:r>
              <a:rPr lang="en-US" altLang="ko-KR" sz="1600" dirty="0"/>
              <a:t>+ Test : 10</a:t>
            </a:r>
            <a:r>
              <a:rPr lang="ko-KR" altLang="en-US" sz="1600" dirty="0"/>
              <a:t>개</a:t>
            </a:r>
            <a:r>
              <a:rPr lang="en-US" altLang="ko-KR" sz="1600" dirty="0"/>
              <a:t>) = </a:t>
            </a:r>
            <a:r>
              <a:rPr lang="en-US" altLang="ko-KR" sz="1600" dirty="0">
                <a:solidFill>
                  <a:srgbClr val="FF0000"/>
                </a:solidFill>
              </a:rPr>
              <a:t>36720</a:t>
            </a:r>
            <a:r>
              <a:rPr lang="ko-KR" altLang="en-US" sz="1600" dirty="0">
                <a:solidFill>
                  <a:srgbClr val="FF0000"/>
                </a:solidFill>
              </a:rPr>
              <a:t>장 이미지</a:t>
            </a:r>
            <a:endParaRPr lang="en-US" altLang="ko-KR" sz="1600" b="1" dirty="0">
              <a:solidFill>
                <a:srgbClr val="FF0000"/>
              </a:solidFill>
              <a:effectLst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3A906D3-5452-EB29-94DD-372010944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929" y="3086017"/>
            <a:ext cx="6497926" cy="1039668"/>
          </a:xfrm>
          <a:prstGeom prst="rect">
            <a:avLst/>
          </a:prstGeom>
        </p:spPr>
      </p:pic>
      <p:pic>
        <p:nvPicPr>
          <p:cNvPr id="9" name="그림 8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A8F7E459-0FE5-85C2-DF18-6AE61E07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17" y="4281927"/>
            <a:ext cx="6690443" cy="2422741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28F95A35-4B92-A640-C624-9AD361A0F1A8}"/>
              </a:ext>
            </a:extLst>
          </p:cNvPr>
          <p:cNvSpPr/>
          <p:nvPr/>
        </p:nvSpPr>
        <p:spPr>
          <a:xfrm>
            <a:off x="7309555" y="3063040"/>
            <a:ext cx="528320" cy="505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00124F5-4FFC-CD92-A5AC-CED41E0443D7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4632289" y="3494506"/>
            <a:ext cx="2754637" cy="6541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E07D569-3FA7-67B0-C0C3-095CFAE2CF4C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7760504" y="3494506"/>
            <a:ext cx="3076351" cy="6541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BC0CEA2-337F-1A8F-E348-960519309EB1}"/>
              </a:ext>
            </a:extLst>
          </p:cNvPr>
          <p:cNvSpPr/>
          <p:nvPr/>
        </p:nvSpPr>
        <p:spPr>
          <a:xfrm>
            <a:off x="4250453" y="4148663"/>
            <a:ext cx="6927570" cy="255600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0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/>
      <p:bldP spid="11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한쪽 모서리 6">
            <a:extLst>
              <a:ext uri="{FF2B5EF4-FFF2-40B4-BE49-F238E27FC236}">
                <a16:creationId xmlns:a16="http://schemas.microsoft.com/office/drawing/2014/main" id="{26E13380-9F55-54C2-1025-C87CE1DEBA3C}"/>
              </a:ext>
            </a:extLst>
          </p:cNvPr>
          <p:cNvSpPr/>
          <p:nvPr/>
        </p:nvSpPr>
        <p:spPr>
          <a:xfrm>
            <a:off x="398023" y="266327"/>
            <a:ext cx="10438356" cy="793315"/>
          </a:xfrm>
          <a:prstGeom prst="round1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ea typeface="맑은 고딕"/>
              </a:rPr>
              <a:t>데이터 </a:t>
            </a:r>
            <a:r>
              <a:rPr lang="ko-KR" altLang="en-US" sz="3200" b="1" dirty="0" err="1">
                <a:solidFill>
                  <a:schemeClr val="tx1"/>
                </a:solidFill>
                <a:ea typeface="맑은 고딕"/>
              </a:rPr>
              <a:t>전처리</a:t>
            </a:r>
            <a:endParaRPr lang="ko-KR" altLang="en-US" sz="3200" b="1" dirty="0">
              <a:solidFill>
                <a:schemeClr val="tx1"/>
              </a:solidFill>
              <a:ea typeface="맑은 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B986E8A-4BC8-22F8-B18C-E6393A2F6EC0}"/>
              </a:ext>
            </a:extLst>
          </p:cNvPr>
          <p:cNvCxnSpPr>
            <a:cxnSpLocks/>
          </p:cNvCxnSpPr>
          <p:nvPr/>
        </p:nvCxnSpPr>
        <p:spPr>
          <a:xfrm>
            <a:off x="338329" y="1129979"/>
            <a:ext cx="1148219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인간의 얼굴, 눈썹, 사람, 목이(가) 표시된 사진&#10;&#10;자동 생성된 설명">
            <a:extLst>
              <a:ext uri="{FF2B5EF4-FFF2-40B4-BE49-F238E27FC236}">
                <a16:creationId xmlns:a16="http://schemas.microsoft.com/office/drawing/2014/main" id="{C6795A11-D10A-B0CE-CFE7-04AEFE3E1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09" y="3127026"/>
            <a:ext cx="2121252" cy="2706978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FDC7D44-E7BB-BC74-8451-E4F5B3CF48EE}"/>
              </a:ext>
            </a:extLst>
          </p:cNvPr>
          <p:cNvSpPr/>
          <p:nvPr/>
        </p:nvSpPr>
        <p:spPr>
          <a:xfrm>
            <a:off x="3266364" y="4480515"/>
            <a:ext cx="1702191" cy="29046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EF539B-CAD0-FEC3-88BE-247AF0CA2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010" y="2538944"/>
            <a:ext cx="1703194" cy="151713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FA72E4E-4E37-66FF-550A-FABBAAB4EF6B}"/>
              </a:ext>
            </a:extLst>
          </p:cNvPr>
          <p:cNvCxnSpPr>
            <a:cxnSpLocks/>
          </p:cNvCxnSpPr>
          <p:nvPr/>
        </p:nvCxnSpPr>
        <p:spPr>
          <a:xfrm flipV="1">
            <a:off x="2863780" y="3669147"/>
            <a:ext cx="571631" cy="3869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49C6C319-84F1-F2CF-CAC1-E75D44D0EE2D}"/>
              </a:ext>
            </a:extLst>
          </p:cNvPr>
          <p:cNvSpPr/>
          <p:nvPr/>
        </p:nvSpPr>
        <p:spPr>
          <a:xfrm>
            <a:off x="3790889" y="3357097"/>
            <a:ext cx="653143" cy="31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56C8542-BD52-DA11-C450-2C78B4394590}"/>
              </a:ext>
            </a:extLst>
          </p:cNvPr>
          <p:cNvCxnSpPr>
            <a:cxnSpLocks/>
          </p:cNvCxnSpPr>
          <p:nvPr/>
        </p:nvCxnSpPr>
        <p:spPr>
          <a:xfrm>
            <a:off x="4833257" y="3669147"/>
            <a:ext cx="519071" cy="3869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74ADAE9-6DD0-A9AA-E2DA-FBBCEBC12AE7}"/>
              </a:ext>
            </a:extLst>
          </p:cNvPr>
          <p:cNvSpPr/>
          <p:nvPr/>
        </p:nvSpPr>
        <p:spPr>
          <a:xfrm>
            <a:off x="338329" y="1637941"/>
            <a:ext cx="4494928" cy="4675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얼굴 랜드마크에서 입술 영역 검출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F75C646-DF75-E630-7C6E-35E3FFC6146A}"/>
              </a:ext>
            </a:extLst>
          </p:cNvPr>
          <p:cNvSpPr/>
          <p:nvPr/>
        </p:nvSpPr>
        <p:spPr>
          <a:xfrm>
            <a:off x="5106466" y="1646915"/>
            <a:ext cx="3111184" cy="4675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224 X 224 </a:t>
            </a:r>
            <a:r>
              <a:rPr lang="ko-KR" altLang="en-US" b="1" dirty="0">
                <a:solidFill>
                  <a:schemeClr val="tx1"/>
                </a:solidFill>
              </a:rPr>
              <a:t>사이즈로 </a:t>
            </a:r>
            <a:r>
              <a:rPr lang="en-US" altLang="ko-KR" b="1" dirty="0">
                <a:solidFill>
                  <a:schemeClr val="tx1"/>
                </a:solidFill>
              </a:rPr>
              <a:t>CROP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DF79DCE-5015-D1D4-A3CF-E3F9DCF9DCB7}"/>
              </a:ext>
            </a:extLst>
          </p:cNvPr>
          <p:cNvSpPr/>
          <p:nvPr/>
        </p:nvSpPr>
        <p:spPr>
          <a:xfrm>
            <a:off x="8490859" y="1646915"/>
            <a:ext cx="3422302" cy="4675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 Random Augmentation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A83E792-7DDA-0182-AD56-806F87BA4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778" y="4213080"/>
            <a:ext cx="2149023" cy="84328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2D29174-1B3D-AE91-1D04-870CEBEEE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611" y="3255906"/>
            <a:ext cx="1521535" cy="59705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4AE9EEE-BEB7-3993-7892-E262BC606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918" y="4337822"/>
            <a:ext cx="1513243" cy="59380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A3D7F20-F7C7-89A1-ED97-6568DCF204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179" y="5310775"/>
            <a:ext cx="1127903" cy="847474"/>
          </a:xfrm>
          <a:prstGeom prst="rect">
            <a:avLst/>
          </a:prstGeom>
        </p:spPr>
      </p:pic>
      <p:pic>
        <p:nvPicPr>
          <p:cNvPr id="31" name="그림 30" descr="텍스트, 핑크, 무척추 동물이(가) 표시된 사진&#10;&#10;자동 생성된 설명">
            <a:extLst>
              <a:ext uri="{FF2B5EF4-FFF2-40B4-BE49-F238E27FC236}">
                <a16:creationId xmlns:a16="http://schemas.microsoft.com/office/drawing/2014/main" id="{A61A66EF-D2E4-7E00-C818-6DC7E25FAD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182" y="2482026"/>
            <a:ext cx="1331206" cy="892691"/>
          </a:xfrm>
          <a:prstGeom prst="rect">
            <a:avLst/>
          </a:prstGeom>
        </p:spPr>
      </p:pic>
      <p:pic>
        <p:nvPicPr>
          <p:cNvPr id="33" name="그림 32" descr="텍스트, 무척추 동물, 핑크이(가) 표시된 사진&#10;&#10;자동 생성된 설명">
            <a:extLst>
              <a:ext uri="{FF2B5EF4-FFF2-40B4-BE49-F238E27FC236}">
                <a16:creationId xmlns:a16="http://schemas.microsoft.com/office/drawing/2014/main" id="{52AE7F35-F296-1616-139B-634EADE525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182" y="5795738"/>
            <a:ext cx="1331206" cy="892691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77F4E6E-37A3-87F9-738E-113C1B3EFBB0}"/>
              </a:ext>
            </a:extLst>
          </p:cNvPr>
          <p:cNvCxnSpPr>
            <a:cxnSpLocks/>
          </p:cNvCxnSpPr>
          <p:nvPr/>
        </p:nvCxnSpPr>
        <p:spPr>
          <a:xfrm flipV="1">
            <a:off x="7777424" y="3422216"/>
            <a:ext cx="1088855" cy="754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31E9AD5-93A2-A0C2-3422-BB6AF164C6DC}"/>
              </a:ext>
            </a:extLst>
          </p:cNvPr>
          <p:cNvCxnSpPr>
            <a:cxnSpLocks/>
          </p:cNvCxnSpPr>
          <p:nvPr/>
        </p:nvCxnSpPr>
        <p:spPr>
          <a:xfrm>
            <a:off x="7820454" y="5094514"/>
            <a:ext cx="1045825" cy="6335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6446222-140F-EF13-DEE8-1B34153F575C}"/>
              </a:ext>
            </a:extLst>
          </p:cNvPr>
          <p:cNvCxnSpPr>
            <a:cxnSpLocks/>
          </p:cNvCxnSpPr>
          <p:nvPr/>
        </p:nvCxnSpPr>
        <p:spPr>
          <a:xfrm flipV="1">
            <a:off x="7880812" y="3570890"/>
            <a:ext cx="1970934" cy="8426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126ED98-A9CD-E740-A436-A4297F275D7B}"/>
              </a:ext>
            </a:extLst>
          </p:cNvPr>
          <p:cNvCxnSpPr/>
          <p:nvPr/>
        </p:nvCxnSpPr>
        <p:spPr>
          <a:xfrm>
            <a:off x="7880812" y="4625750"/>
            <a:ext cx="23419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6665807-C303-2983-BC36-2EA6B1A58DCA}"/>
              </a:ext>
            </a:extLst>
          </p:cNvPr>
          <p:cNvCxnSpPr>
            <a:cxnSpLocks/>
          </p:cNvCxnSpPr>
          <p:nvPr/>
        </p:nvCxnSpPr>
        <p:spPr>
          <a:xfrm>
            <a:off x="7880812" y="4873451"/>
            <a:ext cx="2194799" cy="7601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FBB0B8A-6AD8-5642-D1CF-F04DE68F7A1F}"/>
              </a:ext>
            </a:extLst>
          </p:cNvPr>
          <p:cNvSpPr txBox="1"/>
          <p:nvPr/>
        </p:nvSpPr>
        <p:spPr>
          <a:xfrm>
            <a:off x="10287673" y="2886574"/>
            <a:ext cx="109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좌우반전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70D6BD-3C44-1936-2353-7DC4E8DB207D}"/>
              </a:ext>
            </a:extLst>
          </p:cNvPr>
          <p:cNvSpPr txBox="1"/>
          <p:nvPr/>
        </p:nvSpPr>
        <p:spPr>
          <a:xfrm>
            <a:off x="10613182" y="3968490"/>
            <a:ext cx="109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노이즈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4B5A93-F536-2A0B-D20D-13A1F9FE523F}"/>
              </a:ext>
            </a:extLst>
          </p:cNvPr>
          <p:cNvSpPr txBox="1"/>
          <p:nvPr/>
        </p:nvSpPr>
        <p:spPr>
          <a:xfrm>
            <a:off x="11347935" y="5610967"/>
            <a:ext cx="90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비틀기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3728B6C-B7EB-8ED1-02D2-A6288CA5BB0D}"/>
              </a:ext>
            </a:extLst>
          </p:cNvPr>
          <p:cNvSpPr txBox="1"/>
          <p:nvPr/>
        </p:nvSpPr>
        <p:spPr>
          <a:xfrm>
            <a:off x="9659388" y="2400447"/>
            <a:ext cx="68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4B8CA9-F992-93D8-79C3-0D5F63D28FCE}"/>
              </a:ext>
            </a:extLst>
          </p:cNvPr>
          <p:cNvSpPr txBox="1"/>
          <p:nvPr/>
        </p:nvSpPr>
        <p:spPr>
          <a:xfrm>
            <a:off x="9659388" y="6352732"/>
            <a:ext cx="95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역회전</a:t>
            </a:r>
          </a:p>
        </p:txBody>
      </p:sp>
    </p:spTree>
    <p:extLst>
      <p:ext uri="{BB962C8B-B14F-4D97-AF65-F5344CB8AC3E}">
        <p14:creationId xmlns:p14="http://schemas.microsoft.com/office/powerpoint/2010/main" val="54768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7" grpId="0" animBg="1"/>
      <p:bldP spid="18" grpId="0" animBg="1"/>
      <p:bldP spid="19" grpId="0" animBg="1"/>
      <p:bldP spid="51" grpId="0"/>
      <p:bldP spid="52" grpId="0"/>
      <p:bldP spid="53" grpId="0"/>
      <p:bldP spid="54" grpId="0"/>
      <p:bldP spid="5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427</Words>
  <Application>Microsoft Office PowerPoint</Application>
  <PresentationFormat>와이드스크린</PresentationFormat>
  <Paragraphs>93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안태현</dc:creator>
  <cp:lastModifiedBy>안태현(학부생-전자시스템공학전공)</cp:lastModifiedBy>
  <cp:revision>436</cp:revision>
  <dcterms:created xsi:type="dcterms:W3CDTF">2024-06-07T02:47:03Z</dcterms:created>
  <dcterms:modified xsi:type="dcterms:W3CDTF">2024-06-12T04:01:38Z</dcterms:modified>
</cp:coreProperties>
</file>